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theme/themeOverride2.xml" ContentType="application/vnd.openxmlformats-officedocument.themeOverride+xml"/>
  <Override PartName="/ppt/notesSlides/notesSlide6.xml" ContentType="application/vnd.openxmlformats-officedocument.presentationml.notesSlide+xml"/>
  <Override PartName="/ppt/theme/themeOverride3.xml" ContentType="application/vnd.openxmlformats-officedocument.themeOverr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sldIdLst>
    <p:sldId id="256" r:id="rId2"/>
    <p:sldId id="259" r:id="rId3"/>
    <p:sldId id="258" r:id="rId4"/>
    <p:sldId id="262" r:id="rId5"/>
    <p:sldId id="260" r:id="rId6"/>
    <p:sldId id="257" r:id="rId7"/>
    <p:sldId id="261" r:id="rId8"/>
    <p:sldId id="263" r:id="rId9"/>
  </p:sldIdLst>
  <p:sldSz cx="12192000" cy="6858000"/>
  <p:notesSz cx="6858000" cy="9144000"/>
  <p:embeddedFontLst>
    <p:embeddedFont>
      <p:font typeface="Calibri Light" panose="020F0302020204030204" pitchFamily="34" charset="0"/>
      <p:regular r:id="rId11"/>
      <p:italic r:id="rId12"/>
    </p:embeddedFont>
    <p:embeddedFont>
      <p:font typeface="Calibri" panose="020F0502020204030204" pitchFamily="34" charset="0"/>
      <p:regular r:id="rId13"/>
      <p:bold r:id="rId14"/>
      <p:italic r:id="rId15"/>
      <p:boldItalic r:id="rId16"/>
    </p:embeddedFont>
    <p:embeddedFont>
      <p:font typeface="Montserrat ExtraBold" panose="00000900000000000000" pitchFamily="2" charset="0"/>
      <p:bold r:id="rId17"/>
      <p:boldItalic r:id="rId18"/>
    </p:embeddedFont>
    <p:embeddedFont>
      <p:font typeface="Roboto Slab thin" pitchFamily="2" charset="0"/>
      <p:regular r:id="rId19"/>
    </p:embeddedFont>
  </p:embeddedFontLst>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2459"/>
    <a:srgbClr val="2E428A"/>
    <a:srgbClr val="FE5922"/>
    <a:srgbClr val="FF5E00"/>
    <a:srgbClr val="34837E"/>
    <a:srgbClr val="666666"/>
    <a:srgbClr val="000000"/>
    <a:srgbClr val="DA6018"/>
    <a:srgbClr val="FF6F17"/>
    <a:srgbClr val="24ACB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Stijl, licht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EC20E35-A176-4012-BC5E-935CFFF8708E}" styleName="Stijl, gemiddeld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2" d="100"/>
          <a:sy n="82" d="100"/>
        </p:scale>
        <p:origin x="72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heme" Target="theme/theme1.xml"/></Relationships>
</file>

<file path=ppt/media/image1.jpg>
</file>

<file path=ppt/media/image2.jpg>
</file>

<file path=ppt/media/image3.pn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50575E-673E-4FC9-B417-E3CDE6B567A5}" type="datetimeFigureOut">
              <a:rPr lang="nl-NL" smtClean="0"/>
              <a:t>23-3-2018</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0A509F-974A-4390-B326-C7DEC4B602C3}" type="slidenum">
              <a:rPr lang="nl-NL" smtClean="0"/>
              <a:t>‹nr.›</a:t>
            </a:fld>
            <a:endParaRPr lang="nl-NL"/>
          </a:p>
        </p:txBody>
      </p:sp>
    </p:spTree>
    <p:extLst>
      <p:ext uri="{BB962C8B-B14F-4D97-AF65-F5344CB8AC3E}">
        <p14:creationId xmlns:p14="http://schemas.microsoft.com/office/powerpoint/2010/main" val="18290017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Voorstellen: naam, leeftijd, opleiding, wat ik hier doe.</a:t>
            </a:r>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1</a:t>
            </a:fld>
            <a:endParaRPr lang="nl-NL"/>
          </a:p>
        </p:txBody>
      </p:sp>
    </p:spTree>
    <p:extLst>
      <p:ext uri="{BB962C8B-B14F-4D97-AF65-F5344CB8AC3E}">
        <p14:creationId xmlns:p14="http://schemas.microsoft.com/office/powerpoint/2010/main" val="4042829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Rede </a:t>
            </a:r>
            <a:r>
              <a:rPr lang="nl-NL" dirty="0" err="1"/>
              <a:t>challenge</a:t>
            </a:r>
            <a:r>
              <a:rPr lang="nl-NL" dirty="0"/>
              <a:t>: In het team iemand hebben zitten die daar veel informatie over heeft, </a:t>
            </a:r>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2</a:t>
            </a:fld>
            <a:endParaRPr lang="nl-NL"/>
          </a:p>
        </p:txBody>
      </p:sp>
    </p:spTree>
    <p:extLst>
      <p:ext uri="{BB962C8B-B14F-4D97-AF65-F5344CB8AC3E}">
        <p14:creationId xmlns:p14="http://schemas.microsoft.com/office/powerpoint/2010/main" val="3962358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b="0" i="0" kern="1200" dirty="0">
                <a:solidFill>
                  <a:schemeClr val="tx1"/>
                </a:solidFill>
                <a:effectLst/>
                <a:latin typeface="+mn-lt"/>
                <a:ea typeface="+mn-ea"/>
                <a:cs typeface="+mn-cs"/>
              </a:rPr>
              <a:t>Het probleem Het grootste probleem bij dit onderwerp is dat de ouders geen centrale plaats hebben waar ze naar voetbalscholen kunnen zoeken. Verder is het probleem dat de trainers geen ervaring mee hebben met het marketing/communicatie/administratie van de trainingen. </a:t>
            </a:r>
            <a:endParaRPr lang="nl-NL" dirty="0"/>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3</a:t>
            </a:fld>
            <a:endParaRPr lang="nl-NL"/>
          </a:p>
        </p:txBody>
      </p:sp>
    </p:spTree>
    <p:extLst>
      <p:ext uri="{BB962C8B-B14F-4D97-AF65-F5344CB8AC3E}">
        <p14:creationId xmlns:p14="http://schemas.microsoft.com/office/powerpoint/2010/main" val="13984549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b="0" i="0" kern="1200" dirty="0">
                <a:solidFill>
                  <a:schemeClr val="tx1"/>
                </a:solidFill>
                <a:effectLst/>
                <a:latin typeface="+mn-lt"/>
                <a:ea typeface="+mn-ea"/>
                <a:cs typeface="+mn-cs"/>
              </a:rPr>
              <a:t>Onze oplossing Wij hebben een vergelijk website voor ouders dat hun makkelijk </a:t>
            </a:r>
            <a:r>
              <a:rPr lang="nl-NL" sz="1200" b="0" i="0" kern="1200" dirty="0" err="1">
                <a:solidFill>
                  <a:schemeClr val="tx1"/>
                </a:solidFill>
                <a:effectLst/>
                <a:latin typeface="+mn-lt"/>
                <a:ea typeface="+mn-ea"/>
                <a:cs typeface="+mn-cs"/>
              </a:rPr>
              <a:t>webportaal</a:t>
            </a:r>
            <a:r>
              <a:rPr lang="nl-NL" sz="1200" b="0" i="0" kern="1200" dirty="0">
                <a:solidFill>
                  <a:schemeClr val="tx1"/>
                </a:solidFill>
                <a:effectLst/>
                <a:latin typeface="+mn-lt"/>
                <a:ea typeface="+mn-ea"/>
                <a:cs typeface="+mn-cs"/>
              </a:rPr>
              <a:t> hebben waar ze alles makkelijk kunnen vergelijken en </a:t>
            </a:r>
            <a:r>
              <a:rPr lang="nl-NL" sz="1200" b="0" i="0" kern="1200" dirty="0" err="1">
                <a:solidFill>
                  <a:schemeClr val="tx1"/>
                </a:solidFill>
                <a:effectLst/>
                <a:latin typeface="+mn-lt"/>
                <a:ea typeface="+mn-ea"/>
                <a:cs typeface="+mn-cs"/>
              </a:rPr>
              <a:t>bekijkn</a:t>
            </a:r>
            <a:r>
              <a:rPr lang="nl-NL" sz="1200" b="0" i="0" kern="1200" dirty="0">
                <a:solidFill>
                  <a:schemeClr val="tx1"/>
                </a:solidFill>
                <a:effectLst/>
                <a:latin typeface="+mn-lt"/>
                <a:ea typeface="+mn-ea"/>
                <a:cs typeface="+mn-cs"/>
              </a:rPr>
              <a:t> wat het aanbod is bij de </a:t>
            </a:r>
            <a:r>
              <a:rPr lang="nl-NL" sz="1200" b="0" i="0" kern="1200" dirty="0" err="1">
                <a:solidFill>
                  <a:schemeClr val="tx1"/>
                </a:solidFill>
                <a:effectLst/>
                <a:latin typeface="+mn-lt"/>
                <a:ea typeface="+mn-ea"/>
                <a:cs typeface="+mn-cs"/>
              </a:rPr>
              <a:t>locale</a:t>
            </a:r>
            <a:r>
              <a:rPr lang="nl-NL" sz="1200" b="0" i="0" kern="1200" dirty="0">
                <a:solidFill>
                  <a:schemeClr val="tx1"/>
                </a:solidFill>
                <a:effectLst/>
                <a:latin typeface="+mn-lt"/>
                <a:ea typeface="+mn-ea"/>
                <a:cs typeface="+mn-cs"/>
              </a:rPr>
              <a:t> clubs. Daarnaast hebben we ook een login gemaakt voor de voetbal coaches zodat hun trainingen kunnen aanmaken en inzien wie deze trainingen gaan doen. </a:t>
            </a:r>
            <a:endParaRPr lang="nl-NL" dirty="0"/>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4</a:t>
            </a:fld>
            <a:endParaRPr lang="nl-NL"/>
          </a:p>
        </p:txBody>
      </p:sp>
    </p:spTree>
    <p:extLst>
      <p:ext uri="{BB962C8B-B14F-4D97-AF65-F5344CB8AC3E}">
        <p14:creationId xmlns:p14="http://schemas.microsoft.com/office/powerpoint/2010/main" val="12824110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6</a:t>
            </a:fld>
            <a:endParaRPr lang="nl-NL"/>
          </a:p>
        </p:txBody>
      </p:sp>
    </p:spTree>
    <p:extLst>
      <p:ext uri="{BB962C8B-B14F-4D97-AF65-F5344CB8AC3E}">
        <p14:creationId xmlns:p14="http://schemas.microsoft.com/office/powerpoint/2010/main" val="15701802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sz="1200" b="0" i="0" kern="1200" dirty="0">
                <a:solidFill>
                  <a:schemeClr val="tx1"/>
                </a:solidFill>
                <a:effectLst/>
                <a:latin typeface="+mn-lt"/>
                <a:ea typeface="+mn-ea"/>
                <a:cs typeface="+mn-cs"/>
              </a:rPr>
              <a:t>Vervolgstappen Er zijn natuurlijk nog een hoop mogelijkheden om dit project verder uit te werken. En dat zal ook zeker nodig zijn om het als een product te verkopen. Deze vervolgstappen zijn bijvoorbeeld - kalender optie toevoegen - shop waar jij voetbal spullen kan kopen zoals: ballen, schoenen, shirts, sokken, enz. - Chat functie voor speller tot coach. - Een forum</a:t>
            </a:r>
            <a:endParaRPr lang="nl-NL" dirty="0"/>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7</a:t>
            </a:fld>
            <a:endParaRPr lang="nl-NL"/>
          </a:p>
        </p:txBody>
      </p:sp>
    </p:spTree>
    <p:extLst>
      <p:ext uri="{BB962C8B-B14F-4D97-AF65-F5344CB8AC3E}">
        <p14:creationId xmlns:p14="http://schemas.microsoft.com/office/powerpoint/2010/main" val="1542016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9F0A509F-974A-4390-B326-C7DEC4B602C3}" type="slidenum">
              <a:rPr lang="nl-NL" smtClean="0"/>
              <a:t>8</a:t>
            </a:fld>
            <a:endParaRPr lang="nl-NL"/>
          </a:p>
        </p:txBody>
      </p:sp>
    </p:spTree>
    <p:extLst>
      <p:ext uri="{BB962C8B-B14F-4D97-AF65-F5344CB8AC3E}">
        <p14:creationId xmlns:p14="http://schemas.microsoft.com/office/powerpoint/2010/main" val="25712198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C848186-A2D5-45A4-A024-A8277068F581}"/>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37F1BCC8-BE94-4FF2-A0D1-ED74304270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B786D6C8-0B87-45E1-AB26-5D59CE05F76E}"/>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7D148F45-5AE4-46BF-8001-4EC7C35BC09B}"/>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B5E9A86E-CAA6-47E5-9380-EC4091CC4C26}"/>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21941317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7359B2-5F51-4480-9EB1-4468C1A58CBE}"/>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93F2BCC8-B4F3-41D7-9430-486AB6D099EE}"/>
              </a:ext>
            </a:extLst>
          </p:cNvPr>
          <p:cNvSpPr>
            <a:spLocks noGrp="1"/>
          </p:cNvSpPr>
          <p:nvPr>
            <p:ph type="body" orient="vert" idx="1"/>
          </p:nvPr>
        </p:nvSpPr>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F6F442CB-6D1C-4D02-A84A-074ABAA6821C}"/>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A88AB4F2-8AEA-4390-8A5E-1A84BFC01543}"/>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1DF9707F-7B91-43B5-9051-D1D899D03C5F}"/>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296632971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5A9C5EC7-3914-4070-B362-304815B6213E}"/>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1AB5BDDD-93BE-4BDD-BBED-43F6BA3A7071}"/>
              </a:ext>
            </a:extLst>
          </p:cNvPr>
          <p:cNvSpPr>
            <a:spLocks noGrp="1"/>
          </p:cNvSpPr>
          <p:nvPr>
            <p:ph type="body" orient="vert" idx="1"/>
          </p:nvPr>
        </p:nvSpPr>
        <p:spPr>
          <a:xfrm>
            <a:off x="838200" y="365125"/>
            <a:ext cx="7734300" cy="5811838"/>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888534B0-0CD9-41C4-9EB6-B84D772BA2DA}"/>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F37379C4-2486-4105-B024-5596A3E51751}"/>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32537782-7E09-45C7-B531-491141D6EFEC}"/>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1336604930"/>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2339385-95AA-4F3B-915D-9489C77931FB}"/>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97B3FFD3-E245-4D12-890E-D824FDCD653F}"/>
              </a:ext>
            </a:extLst>
          </p:cNvPr>
          <p:cNvSpPr>
            <a:spLocks noGrp="1"/>
          </p:cNvSpPr>
          <p:nvPr>
            <p:ph idx="1"/>
          </p:nvPr>
        </p:nvSpPr>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F40939D6-4696-4BF1-8AF7-FC3C1EF00033}"/>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0EA8C94B-5770-46B0-BFD3-BBBB77CA993A}"/>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5F154ED-C550-4E4F-BBB8-80E6AD58CB26}"/>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4003471986"/>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6A1099-2986-4E4A-B594-A92BC1CAC07D}"/>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p>
        </p:txBody>
      </p:sp>
      <p:sp>
        <p:nvSpPr>
          <p:cNvPr id="3" name="Tijdelijke aanduiding voor tekst 2">
            <a:extLst>
              <a:ext uri="{FF2B5EF4-FFF2-40B4-BE49-F238E27FC236}">
                <a16:creationId xmlns:a16="http://schemas.microsoft.com/office/drawing/2014/main" id="{B4649834-41D4-486A-817E-F28BDB6F2F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Tekststijl van het model bewerken</a:t>
            </a:r>
          </a:p>
        </p:txBody>
      </p:sp>
      <p:sp>
        <p:nvSpPr>
          <p:cNvPr id="4" name="Tijdelijke aanduiding voor datum 3">
            <a:extLst>
              <a:ext uri="{FF2B5EF4-FFF2-40B4-BE49-F238E27FC236}">
                <a16:creationId xmlns:a16="http://schemas.microsoft.com/office/drawing/2014/main" id="{CC7A886A-2369-4340-8762-98FB5522CCDF}"/>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321B89D5-C8AD-43AF-8D03-1F7E539C0EF6}"/>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99D77B0-34E6-48AD-9720-EF8ED3277524}"/>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361215446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FF7424F-9BBE-475C-91B7-12ADE2A1D59B}"/>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D8553E9B-14C6-47B0-A64A-8F4F39F9217D}"/>
              </a:ext>
            </a:extLst>
          </p:cNvPr>
          <p:cNvSpPr>
            <a:spLocks noGrp="1"/>
          </p:cNvSpPr>
          <p:nvPr>
            <p:ph sz="half" idx="1"/>
          </p:nvPr>
        </p:nvSpPr>
        <p:spPr>
          <a:xfrm>
            <a:off x="838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91EF3869-537B-4C28-8CD9-FFC7B138EFC1}"/>
              </a:ext>
            </a:extLst>
          </p:cNvPr>
          <p:cNvSpPr>
            <a:spLocks noGrp="1"/>
          </p:cNvSpPr>
          <p:nvPr>
            <p:ph sz="half" idx="2"/>
          </p:nvPr>
        </p:nvSpPr>
        <p:spPr>
          <a:xfrm>
            <a:off x="6172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CAFC398C-A46B-41D1-824E-03DC5EA6E8DD}"/>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6" name="Tijdelijke aanduiding voor voettekst 5">
            <a:extLst>
              <a:ext uri="{FF2B5EF4-FFF2-40B4-BE49-F238E27FC236}">
                <a16:creationId xmlns:a16="http://schemas.microsoft.com/office/drawing/2014/main" id="{96AD1AA7-0497-488E-B74E-CB9EF156D25C}"/>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6A59C94D-678C-4F8F-9150-9E004D84BC44}"/>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124225627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8553BF1-96C1-4F40-8EA1-17FED2CD0E5B}"/>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8F3DF1E9-DB06-4F79-8F25-6E8C997147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Tijdelijke aanduiding voor inhoud 3">
            <a:extLst>
              <a:ext uri="{FF2B5EF4-FFF2-40B4-BE49-F238E27FC236}">
                <a16:creationId xmlns:a16="http://schemas.microsoft.com/office/drawing/2014/main" id="{70DC2D61-22C5-4741-BBEF-875E4AEB6A58}"/>
              </a:ext>
            </a:extLst>
          </p:cNvPr>
          <p:cNvSpPr>
            <a:spLocks noGrp="1"/>
          </p:cNvSpPr>
          <p:nvPr>
            <p:ph sz="half" idx="2"/>
          </p:nvPr>
        </p:nvSpPr>
        <p:spPr>
          <a:xfrm>
            <a:off x="839788" y="2505075"/>
            <a:ext cx="5157787"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5E754343-6861-4AD9-B163-57CF81B133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Tijdelijke aanduiding voor inhoud 5">
            <a:extLst>
              <a:ext uri="{FF2B5EF4-FFF2-40B4-BE49-F238E27FC236}">
                <a16:creationId xmlns:a16="http://schemas.microsoft.com/office/drawing/2014/main" id="{E3C9E89E-1175-4F34-B9C0-D8E6687F52F5}"/>
              </a:ext>
            </a:extLst>
          </p:cNvPr>
          <p:cNvSpPr>
            <a:spLocks noGrp="1"/>
          </p:cNvSpPr>
          <p:nvPr>
            <p:ph sz="quarter" idx="4"/>
          </p:nvPr>
        </p:nvSpPr>
        <p:spPr>
          <a:xfrm>
            <a:off x="6172200" y="2505075"/>
            <a:ext cx="5183188" cy="36845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789DDFF9-B117-495A-BAB3-63B1154EB7DD}"/>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8" name="Tijdelijke aanduiding voor voettekst 7">
            <a:extLst>
              <a:ext uri="{FF2B5EF4-FFF2-40B4-BE49-F238E27FC236}">
                <a16:creationId xmlns:a16="http://schemas.microsoft.com/office/drawing/2014/main" id="{EEA4BD6C-5B2A-4078-A551-30EE2CD9F75C}"/>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25ACB4A4-493E-487E-88B4-B99B6CC25F53}"/>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537993174"/>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8A5AD5B-C143-4344-BB6F-C30F471A72BF}"/>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A762E4B2-69F6-44EF-A711-398B9D5E26AC}"/>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4" name="Tijdelijke aanduiding voor voettekst 3">
            <a:extLst>
              <a:ext uri="{FF2B5EF4-FFF2-40B4-BE49-F238E27FC236}">
                <a16:creationId xmlns:a16="http://schemas.microsoft.com/office/drawing/2014/main" id="{A8E1B2CE-2390-4A12-824F-3147D6B0504A}"/>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0DE30CA7-863E-4712-B973-226D6973B986}"/>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154198948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D3D4D737-E46B-4742-A420-7F92D59948FF}"/>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3" name="Tijdelijke aanduiding voor voettekst 2">
            <a:extLst>
              <a:ext uri="{FF2B5EF4-FFF2-40B4-BE49-F238E27FC236}">
                <a16:creationId xmlns:a16="http://schemas.microsoft.com/office/drawing/2014/main" id="{6793CF19-92EF-42B2-AF19-F02391C1F21A}"/>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5B3F4CAA-B9E3-4EA8-9FA4-3F0EDE7D2132}"/>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143972303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34C2761-3C2F-42A8-B8D2-35F1CC4FBEDC}"/>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D9D43FC0-0E64-498B-8F09-2F735C2F51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DF3B0B49-7909-4C9C-8B81-349911473B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a:extLst>
              <a:ext uri="{FF2B5EF4-FFF2-40B4-BE49-F238E27FC236}">
                <a16:creationId xmlns:a16="http://schemas.microsoft.com/office/drawing/2014/main" id="{DB2B2F5D-3179-4A75-8D64-4381759A3C05}"/>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6" name="Tijdelijke aanduiding voor voettekst 5">
            <a:extLst>
              <a:ext uri="{FF2B5EF4-FFF2-40B4-BE49-F238E27FC236}">
                <a16:creationId xmlns:a16="http://schemas.microsoft.com/office/drawing/2014/main" id="{7867C1C6-FD6C-4BD6-8442-073F05DEDD7F}"/>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B2042CDC-E10D-4005-A3C0-258A1C5DD584}"/>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683653357"/>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0FC6E98-3D45-4750-B1D9-48F37D2511CC}"/>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208E4099-ED7A-47E6-80F8-C4C3534803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1299021B-E9DF-41B3-B617-89047A9C1B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Tijdelijke aanduiding voor datum 4">
            <a:extLst>
              <a:ext uri="{FF2B5EF4-FFF2-40B4-BE49-F238E27FC236}">
                <a16:creationId xmlns:a16="http://schemas.microsoft.com/office/drawing/2014/main" id="{D844BA62-523D-456B-84DA-265BF77BAD6C}"/>
              </a:ext>
            </a:extLst>
          </p:cNvPr>
          <p:cNvSpPr>
            <a:spLocks noGrp="1"/>
          </p:cNvSpPr>
          <p:nvPr>
            <p:ph type="dt" sz="half" idx="10"/>
          </p:nvPr>
        </p:nvSpPr>
        <p:spPr/>
        <p:txBody>
          <a:bodyPr/>
          <a:lstStyle/>
          <a:p>
            <a:fld id="{131F4897-2701-4382-B194-4DF8518BA5D0}" type="datetimeFigureOut">
              <a:rPr lang="nl-NL" smtClean="0"/>
              <a:t>23-3-2018</a:t>
            </a:fld>
            <a:endParaRPr lang="nl-NL"/>
          </a:p>
        </p:txBody>
      </p:sp>
      <p:sp>
        <p:nvSpPr>
          <p:cNvPr id="6" name="Tijdelijke aanduiding voor voettekst 5">
            <a:extLst>
              <a:ext uri="{FF2B5EF4-FFF2-40B4-BE49-F238E27FC236}">
                <a16:creationId xmlns:a16="http://schemas.microsoft.com/office/drawing/2014/main" id="{13C73B90-B4A4-411D-872A-54636E083600}"/>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1045E10E-1981-4014-910C-141A50CCC6C2}"/>
              </a:ext>
            </a:extLst>
          </p:cNvPr>
          <p:cNvSpPr>
            <a:spLocks noGrp="1"/>
          </p:cNvSpPr>
          <p:nvPr>
            <p:ph type="sldNum" sz="quarter" idx="12"/>
          </p:nvPr>
        </p:nvSpPr>
        <p:spPr/>
        <p:txBody>
          <a:bodyPr/>
          <a:lstStyle/>
          <a:p>
            <a:fld id="{2FDD87B6-D5C8-41BB-8C64-D2377DA6789A}" type="slidenum">
              <a:rPr lang="nl-NL" smtClean="0"/>
              <a:t>‹nr.›</a:t>
            </a:fld>
            <a:endParaRPr lang="nl-NL"/>
          </a:p>
        </p:txBody>
      </p:sp>
    </p:spTree>
    <p:extLst>
      <p:ext uri="{BB962C8B-B14F-4D97-AF65-F5344CB8AC3E}">
        <p14:creationId xmlns:p14="http://schemas.microsoft.com/office/powerpoint/2010/main" val="3051761026"/>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91B2352C-92E1-4077-A251-0202F9B034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9AD96E9A-7763-4E1F-A38B-3B5241FA85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21B1F7E4-D635-431F-82CF-F651235B7F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1F4897-2701-4382-B194-4DF8518BA5D0}" type="datetimeFigureOut">
              <a:rPr lang="nl-NL" smtClean="0"/>
              <a:t>23-3-2018</a:t>
            </a:fld>
            <a:endParaRPr lang="nl-NL"/>
          </a:p>
        </p:txBody>
      </p:sp>
      <p:sp>
        <p:nvSpPr>
          <p:cNvPr id="5" name="Tijdelijke aanduiding voor voettekst 4">
            <a:extLst>
              <a:ext uri="{FF2B5EF4-FFF2-40B4-BE49-F238E27FC236}">
                <a16:creationId xmlns:a16="http://schemas.microsoft.com/office/drawing/2014/main" id="{F8ED5C17-26D6-4656-A14D-540D623B32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24BCBE3D-BCF6-4F54-9BC2-E021C9F187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DD87B6-D5C8-41BB-8C64-D2377DA6789A}" type="slidenum">
              <a:rPr lang="nl-NL" smtClean="0"/>
              <a:t>‹nr.›</a:t>
            </a:fld>
            <a:endParaRPr lang="nl-NL"/>
          </a:p>
        </p:txBody>
      </p:sp>
    </p:spTree>
    <p:extLst>
      <p:ext uri="{BB962C8B-B14F-4D97-AF65-F5344CB8AC3E}">
        <p14:creationId xmlns:p14="http://schemas.microsoft.com/office/powerpoint/2010/main" val="32142777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hyperlink" Target="http://localhost/hackathon2018/"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3.pn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2.xml"/><Relationship Id="rId5" Type="http://schemas.openxmlformats.org/officeDocument/2006/relationships/image" Target="../media/image3.png"/><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hemeOverride" Target="../theme/themeOverride3.xml"/><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71AE771-3C01-4D62-B749-53314E98E17E}"/>
              </a:ext>
            </a:extLst>
          </p:cNvPr>
          <p:cNvSpPr>
            <a:spLocks noGrp="1"/>
          </p:cNvSpPr>
          <p:nvPr>
            <p:ph type="ctrTitle"/>
          </p:nvPr>
        </p:nvSpPr>
        <p:spPr/>
        <p:txBody>
          <a:bodyPr/>
          <a:lstStyle/>
          <a:p>
            <a:endParaRPr lang="nl-NL"/>
          </a:p>
        </p:txBody>
      </p:sp>
      <p:sp>
        <p:nvSpPr>
          <p:cNvPr id="3" name="Ondertitel 2">
            <a:extLst>
              <a:ext uri="{FF2B5EF4-FFF2-40B4-BE49-F238E27FC236}">
                <a16:creationId xmlns:a16="http://schemas.microsoft.com/office/drawing/2014/main" id="{8B996001-1804-4AB7-908D-3A9E4BAAD20D}"/>
              </a:ext>
            </a:extLst>
          </p:cNvPr>
          <p:cNvSpPr>
            <a:spLocks noGrp="1"/>
          </p:cNvSpPr>
          <p:nvPr>
            <p:ph type="subTitle" idx="1"/>
          </p:nvPr>
        </p:nvSpPr>
        <p:spPr/>
        <p:txBody>
          <a:bodyPr/>
          <a:lstStyle/>
          <a:p>
            <a:endParaRPr lang="nl-NL"/>
          </a:p>
        </p:txBody>
      </p:sp>
      <p:pic>
        <p:nvPicPr>
          <p:cNvPr id="4" name="Afbeelding 3">
            <a:extLst>
              <a:ext uri="{FF2B5EF4-FFF2-40B4-BE49-F238E27FC236}">
                <a16:creationId xmlns:a16="http://schemas.microsoft.com/office/drawing/2014/main" id="{930E6D7B-F94F-469B-AF2F-76B6C9CCD8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8" name="Groep 7">
            <a:extLst>
              <a:ext uri="{FF2B5EF4-FFF2-40B4-BE49-F238E27FC236}">
                <a16:creationId xmlns:a16="http://schemas.microsoft.com/office/drawing/2014/main" id="{9B507459-1380-425A-A252-8076DEBF51DC}"/>
              </a:ext>
            </a:extLst>
          </p:cNvPr>
          <p:cNvGrpSpPr/>
          <p:nvPr/>
        </p:nvGrpSpPr>
        <p:grpSpPr>
          <a:xfrm>
            <a:off x="0" y="0"/>
            <a:ext cx="6096000" cy="6858000"/>
            <a:chOff x="0" y="0"/>
            <a:chExt cx="6096000" cy="6858000"/>
          </a:xfrm>
        </p:grpSpPr>
        <p:sp>
          <p:nvSpPr>
            <p:cNvPr id="5" name="Rechthoek 4">
              <a:extLst>
                <a:ext uri="{FF2B5EF4-FFF2-40B4-BE49-F238E27FC236}">
                  <a16:creationId xmlns:a16="http://schemas.microsoft.com/office/drawing/2014/main" id="{6F2A6188-E2F9-43C1-838A-492E7CA004C4}"/>
                </a:ext>
              </a:extLst>
            </p:cNvPr>
            <p:cNvSpPr/>
            <p:nvPr/>
          </p:nvSpPr>
          <p:spPr>
            <a:xfrm>
              <a:off x="0" y="0"/>
              <a:ext cx="6096000" cy="6858000"/>
            </a:xfrm>
            <a:prstGeom prst="rect">
              <a:avLst/>
            </a:prstGeom>
            <a:gradFill flip="none" rotWithShape="1">
              <a:gsLst>
                <a:gs pos="0">
                  <a:srgbClr val="FE5922">
                    <a:lumMod val="100000"/>
                    <a:alpha val="75000"/>
                  </a:srgbClr>
                </a:gs>
                <a:gs pos="100000">
                  <a:srgbClr val="FF6F17">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7" name="Tekstvak 6">
              <a:extLst>
                <a:ext uri="{FF2B5EF4-FFF2-40B4-BE49-F238E27FC236}">
                  <a16:creationId xmlns:a16="http://schemas.microsoft.com/office/drawing/2014/main" id="{C29968CE-7DFF-4BEA-BD4F-EBEF7B6DB0A6}"/>
                </a:ext>
              </a:extLst>
            </p:cNvPr>
            <p:cNvSpPr txBox="1"/>
            <p:nvPr/>
          </p:nvSpPr>
          <p:spPr>
            <a:xfrm>
              <a:off x="335319" y="2921814"/>
              <a:ext cx="5479555" cy="1508105"/>
            </a:xfrm>
            <a:prstGeom prst="rect">
              <a:avLst/>
            </a:prstGeom>
            <a:noFill/>
          </p:spPr>
          <p:txBody>
            <a:bodyPr wrap="square" rtlCol="0">
              <a:spAutoFit/>
            </a:bodyPr>
            <a:lstStyle/>
            <a:p>
              <a:r>
                <a:rPr lang="nl-NL" sz="3100" dirty="0">
                  <a:solidFill>
                    <a:schemeClr val="bg1"/>
                  </a:solidFill>
                  <a:latin typeface="Montserrat ExtraBold" panose="00000900000000000000" pitchFamily="2" charset="0"/>
                </a:rPr>
                <a:t>Passie voor voetbal</a:t>
              </a:r>
            </a:p>
            <a:p>
              <a:pPr>
                <a:lnSpc>
                  <a:spcPct val="300000"/>
                </a:lnSpc>
              </a:pPr>
              <a:r>
                <a:rPr lang="nl-NL" sz="2000" dirty="0">
                  <a:solidFill>
                    <a:schemeClr val="bg1"/>
                  </a:solidFill>
                  <a:latin typeface="Roboto Slab thin" pitchFamily="2" charset="0"/>
                  <a:ea typeface="Roboto Slab thin" pitchFamily="2" charset="0"/>
                </a:rPr>
                <a:t>Liefde voor inhoud en techniek</a:t>
              </a:r>
            </a:p>
          </p:txBody>
        </p:sp>
      </p:grpSp>
    </p:spTree>
    <p:custDataLst>
      <p:tags r:id="rId1"/>
    </p:custDataLst>
    <p:extLst>
      <p:ext uri="{BB962C8B-B14F-4D97-AF65-F5344CB8AC3E}">
        <p14:creationId xmlns:p14="http://schemas.microsoft.com/office/powerpoint/2010/main" val="662595802"/>
      </p:ext>
    </p:extLst>
  </p:cSld>
  <p:clrMapOvr>
    <a:masterClrMapping/>
  </p:clrMapOvr>
  <mc:AlternateContent xmlns:mc="http://schemas.openxmlformats.org/markup-compatibility/2006" xmlns:p14="http://schemas.microsoft.com/office/powerpoint/2010/main">
    <mc:Choice Requires="p14">
      <p:transition spd="slow" p14:dur="1300" advTm="8465">
        <p14:pan/>
      </p:transition>
    </mc:Choice>
    <mc:Fallback xmlns="">
      <p:transition spd="slow" advTm="8465">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750" fill="hold"/>
                                        <p:tgtEl>
                                          <p:spTgt spid="8"/>
                                        </p:tgtEl>
                                        <p:attrNameLst>
                                          <p:attrName>ppt_x</p:attrName>
                                        </p:attrNameLst>
                                      </p:cBhvr>
                                      <p:tavLst>
                                        <p:tav tm="0">
                                          <p:val>
                                            <p:strVal val="0-#ppt_w/2"/>
                                          </p:val>
                                        </p:tav>
                                        <p:tav tm="100000">
                                          <p:val>
                                            <p:strVal val="#ppt_x"/>
                                          </p:val>
                                        </p:tav>
                                      </p:tavLst>
                                    </p:anim>
                                    <p:anim calcmode="lin" valueType="num">
                                      <p:cBhvr additive="base">
                                        <p:cTn id="8" dur="7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C1C27EEE-5E27-4A09-A0F8-8E55498FFB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hthoek 5">
            <a:extLst>
              <a:ext uri="{FF2B5EF4-FFF2-40B4-BE49-F238E27FC236}">
                <a16:creationId xmlns:a16="http://schemas.microsoft.com/office/drawing/2014/main" id="{AB60B287-81C0-475A-8B36-C97330AC8C76}"/>
              </a:ext>
            </a:extLst>
          </p:cNvPr>
          <p:cNvSpPr/>
          <p:nvPr/>
        </p:nvSpPr>
        <p:spPr>
          <a:xfrm>
            <a:off x="0" y="0"/>
            <a:ext cx="12192000" cy="6858000"/>
          </a:xfrm>
          <a:prstGeom prst="rect">
            <a:avLst/>
          </a:prstGeom>
          <a:gradFill flip="none" rotWithShape="1">
            <a:gsLst>
              <a:gs pos="0">
                <a:srgbClr val="2E428A">
                  <a:alpha val="74902"/>
                </a:srgbClr>
              </a:gs>
              <a:gs pos="100000">
                <a:srgbClr val="1A245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FAE0C61F-F8AE-4E60-B4F0-1305555C74D7}"/>
              </a:ext>
            </a:extLst>
          </p:cNvPr>
          <p:cNvSpPr>
            <a:spLocks noGrp="1"/>
          </p:cNvSpPr>
          <p:nvPr>
            <p:ph type="title"/>
          </p:nvPr>
        </p:nvSpPr>
        <p:spPr/>
        <p:txBody>
          <a:bodyPr>
            <a:normAutofit/>
          </a:bodyPr>
          <a:lstStyle/>
          <a:p>
            <a:r>
              <a:rPr lang="nl-NL" sz="4000" dirty="0">
                <a:solidFill>
                  <a:schemeClr val="bg1"/>
                </a:solidFill>
                <a:latin typeface="Montserrat ExtraBold" panose="00000900000000000000" pitchFamily="2" charset="0"/>
                <a:ea typeface="+mn-ea"/>
                <a:cs typeface="+mn-cs"/>
              </a:rPr>
              <a:t>Wie zijn wij?</a:t>
            </a:r>
          </a:p>
        </p:txBody>
      </p:sp>
      <p:sp>
        <p:nvSpPr>
          <p:cNvPr id="3" name="Tijdelijke aanduiding voor inhoud 2">
            <a:extLst>
              <a:ext uri="{FF2B5EF4-FFF2-40B4-BE49-F238E27FC236}">
                <a16:creationId xmlns:a16="http://schemas.microsoft.com/office/drawing/2014/main" id="{3F5BE0D1-4783-4336-9ABE-2E03DDAD6FE8}"/>
              </a:ext>
            </a:extLst>
          </p:cNvPr>
          <p:cNvSpPr>
            <a:spLocks noGrp="1"/>
          </p:cNvSpPr>
          <p:nvPr>
            <p:ph idx="1"/>
          </p:nvPr>
        </p:nvSpPr>
        <p:spPr/>
        <p:txBody>
          <a:bodyPr/>
          <a:lstStyle/>
          <a:p>
            <a:pPr>
              <a:buBlip>
                <a:blip r:embed="rId4"/>
              </a:buBlip>
            </a:pPr>
            <a:r>
              <a:rPr lang="nl-NL" dirty="0">
                <a:solidFill>
                  <a:schemeClr val="bg1"/>
                </a:solidFill>
              </a:rPr>
              <a:t> Max	- Project leider / Front-end</a:t>
            </a:r>
          </a:p>
          <a:p>
            <a:pPr>
              <a:buBlip>
                <a:blip r:embed="rId4"/>
              </a:buBlip>
            </a:pPr>
            <a:r>
              <a:rPr lang="nl-NL" dirty="0">
                <a:solidFill>
                  <a:schemeClr val="bg1"/>
                </a:solidFill>
              </a:rPr>
              <a:t> Ryan	- </a:t>
            </a:r>
            <a:r>
              <a:rPr lang="nl-NL" dirty="0" err="1">
                <a:solidFill>
                  <a:schemeClr val="bg1"/>
                </a:solidFill>
              </a:rPr>
              <a:t>Java-script</a:t>
            </a:r>
            <a:endParaRPr lang="nl-NL" dirty="0">
              <a:solidFill>
                <a:schemeClr val="bg1"/>
              </a:solidFill>
            </a:endParaRPr>
          </a:p>
          <a:p>
            <a:pPr>
              <a:buBlip>
                <a:blip r:embed="rId4"/>
              </a:buBlip>
            </a:pPr>
            <a:r>
              <a:rPr lang="nl-NL" dirty="0">
                <a:solidFill>
                  <a:schemeClr val="bg1"/>
                </a:solidFill>
              </a:rPr>
              <a:t> </a:t>
            </a:r>
            <a:r>
              <a:rPr lang="nl-NL" dirty="0" err="1">
                <a:solidFill>
                  <a:schemeClr val="bg1"/>
                </a:solidFill>
              </a:rPr>
              <a:t>Hafiz</a:t>
            </a:r>
            <a:r>
              <a:rPr lang="nl-NL" dirty="0">
                <a:solidFill>
                  <a:schemeClr val="bg1"/>
                </a:solidFill>
              </a:rPr>
              <a:t>	- Backend</a:t>
            </a:r>
          </a:p>
          <a:p>
            <a:pPr>
              <a:buBlip>
                <a:blip r:embed="rId4"/>
              </a:buBlip>
            </a:pPr>
            <a:r>
              <a:rPr lang="nl-NL" dirty="0">
                <a:solidFill>
                  <a:schemeClr val="bg1"/>
                </a:solidFill>
              </a:rPr>
              <a:t> Maarten	- Front-end</a:t>
            </a:r>
          </a:p>
          <a:p>
            <a:endParaRPr lang="nl-NL" dirty="0"/>
          </a:p>
        </p:txBody>
      </p:sp>
    </p:spTree>
    <p:extLst>
      <p:ext uri="{BB962C8B-B14F-4D97-AF65-F5344CB8AC3E}">
        <p14:creationId xmlns:p14="http://schemas.microsoft.com/office/powerpoint/2010/main" val="3766894650"/>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9101DED8-631F-42AB-82F6-30D408A869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hthoek 5">
            <a:extLst>
              <a:ext uri="{FF2B5EF4-FFF2-40B4-BE49-F238E27FC236}">
                <a16:creationId xmlns:a16="http://schemas.microsoft.com/office/drawing/2014/main" id="{ACC0AE15-F108-4A50-B2EA-BE0884ADD7BE}"/>
              </a:ext>
            </a:extLst>
          </p:cNvPr>
          <p:cNvSpPr/>
          <p:nvPr/>
        </p:nvSpPr>
        <p:spPr>
          <a:xfrm>
            <a:off x="0" y="0"/>
            <a:ext cx="12192000" cy="6858000"/>
          </a:xfrm>
          <a:prstGeom prst="rect">
            <a:avLst/>
          </a:prstGeom>
          <a:gradFill flip="none" rotWithShape="1">
            <a:gsLst>
              <a:gs pos="0">
                <a:srgbClr val="FE5922">
                  <a:lumMod val="100000"/>
                  <a:alpha val="75000"/>
                </a:srgbClr>
              </a:gs>
              <a:gs pos="100000">
                <a:srgbClr val="FF6F17">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39739053-230A-4BBF-9162-FB9189F56048}"/>
              </a:ext>
            </a:extLst>
          </p:cNvPr>
          <p:cNvSpPr>
            <a:spLocks noGrp="1"/>
          </p:cNvSpPr>
          <p:nvPr>
            <p:ph type="title"/>
          </p:nvPr>
        </p:nvSpPr>
        <p:spPr>
          <a:xfrm>
            <a:off x="838200" y="365125"/>
            <a:ext cx="10515600" cy="1325563"/>
          </a:xfrm>
        </p:spPr>
        <p:txBody>
          <a:bodyPr>
            <a:normAutofit/>
          </a:bodyPr>
          <a:lstStyle/>
          <a:p>
            <a:r>
              <a:rPr lang="nl-NL" sz="4000" dirty="0">
                <a:solidFill>
                  <a:schemeClr val="bg1"/>
                </a:solidFill>
                <a:latin typeface="Montserrat ExtraBold" panose="00000900000000000000" pitchFamily="2" charset="0"/>
                <a:ea typeface="+mn-ea"/>
                <a:cs typeface="+mn-cs"/>
              </a:rPr>
              <a:t>Het Probleem</a:t>
            </a:r>
          </a:p>
        </p:txBody>
      </p:sp>
      <p:sp>
        <p:nvSpPr>
          <p:cNvPr id="3" name="Tijdelijke aanduiding voor inhoud 2">
            <a:extLst>
              <a:ext uri="{FF2B5EF4-FFF2-40B4-BE49-F238E27FC236}">
                <a16:creationId xmlns:a16="http://schemas.microsoft.com/office/drawing/2014/main" id="{AC678BA3-EB12-4E88-BC09-9F7623F3924C}"/>
              </a:ext>
            </a:extLst>
          </p:cNvPr>
          <p:cNvSpPr>
            <a:spLocks noGrp="1"/>
          </p:cNvSpPr>
          <p:nvPr>
            <p:ph idx="1"/>
          </p:nvPr>
        </p:nvSpPr>
        <p:spPr>
          <a:noFill/>
        </p:spPr>
        <p:txBody>
          <a:bodyPr/>
          <a:lstStyle/>
          <a:p>
            <a:pPr>
              <a:buBlip>
                <a:blip r:embed="rId4"/>
              </a:buBlip>
            </a:pPr>
            <a:r>
              <a:rPr lang="nl-NL" dirty="0">
                <a:solidFill>
                  <a:schemeClr val="bg1"/>
                </a:solidFill>
                <a:latin typeface="Roboto Slab thin" pitchFamily="2" charset="0"/>
                <a:ea typeface="Roboto Slab thin" pitchFamily="2" charset="0"/>
              </a:rPr>
              <a:t> </a:t>
            </a:r>
            <a:r>
              <a:rPr lang="nl-NL" dirty="0">
                <a:solidFill>
                  <a:schemeClr val="bg1"/>
                </a:solidFill>
              </a:rPr>
              <a:t>Ouders geen centrale plaats</a:t>
            </a:r>
          </a:p>
          <a:p>
            <a:pPr>
              <a:buBlip>
                <a:blip r:embed="rId4"/>
              </a:buBlip>
            </a:pPr>
            <a:r>
              <a:rPr lang="nl-NL" dirty="0">
                <a:solidFill>
                  <a:schemeClr val="bg1"/>
                </a:solidFill>
                <a:latin typeface="Roboto Slab thin" pitchFamily="2" charset="0"/>
                <a:ea typeface="Roboto Slab thin" pitchFamily="2" charset="0"/>
              </a:rPr>
              <a:t> </a:t>
            </a:r>
            <a:r>
              <a:rPr lang="nl-NL" dirty="0">
                <a:solidFill>
                  <a:schemeClr val="bg1"/>
                </a:solidFill>
              </a:rPr>
              <a:t>trainers te moeilijk</a:t>
            </a:r>
          </a:p>
          <a:p>
            <a:pPr>
              <a:buBlip>
                <a:blip r:embed="rId4"/>
              </a:buBlip>
            </a:pPr>
            <a:endParaRPr lang="nl-NL" dirty="0">
              <a:solidFill>
                <a:schemeClr val="bg1"/>
              </a:solidFill>
              <a:latin typeface="Roboto Slab thin" pitchFamily="2" charset="0"/>
              <a:ea typeface="Roboto Slab thin" pitchFamily="2" charset="0"/>
            </a:endParaRPr>
          </a:p>
          <a:p>
            <a:pPr>
              <a:buBlip>
                <a:blip r:embed="rId4"/>
              </a:buBlip>
            </a:pPr>
            <a:endParaRPr lang="nl-NL" dirty="0">
              <a:solidFill>
                <a:schemeClr val="bg1"/>
              </a:solidFill>
              <a:latin typeface="Roboto Slab thin" pitchFamily="2" charset="0"/>
              <a:ea typeface="Roboto Slab thin" pitchFamily="2" charset="0"/>
            </a:endParaRPr>
          </a:p>
        </p:txBody>
      </p:sp>
    </p:spTree>
    <p:extLst>
      <p:ext uri="{BB962C8B-B14F-4D97-AF65-F5344CB8AC3E}">
        <p14:creationId xmlns:p14="http://schemas.microsoft.com/office/powerpoint/2010/main" val="80917493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9101DED8-631F-42AB-82F6-30D408A869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hthoek 5">
            <a:extLst>
              <a:ext uri="{FF2B5EF4-FFF2-40B4-BE49-F238E27FC236}">
                <a16:creationId xmlns:a16="http://schemas.microsoft.com/office/drawing/2014/main" id="{ACC0AE15-F108-4A50-B2EA-BE0884ADD7BE}"/>
              </a:ext>
            </a:extLst>
          </p:cNvPr>
          <p:cNvSpPr/>
          <p:nvPr/>
        </p:nvSpPr>
        <p:spPr>
          <a:xfrm>
            <a:off x="-1" y="0"/>
            <a:ext cx="12191999" cy="6858000"/>
          </a:xfrm>
          <a:prstGeom prst="rect">
            <a:avLst/>
          </a:prstGeom>
          <a:gradFill flip="none" rotWithShape="1">
            <a:gsLst>
              <a:gs pos="0">
                <a:srgbClr val="2E428A">
                  <a:alpha val="74902"/>
                </a:srgbClr>
              </a:gs>
              <a:gs pos="100000">
                <a:srgbClr val="1A245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39739053-230A-4BBF-9162-FB9189F56048}"/>
              </a:ext>
            </a:extLst>
          </p:cNvPr>
          <p:cNvSpPr>
            <a:spLocks noGrp="1"/>
          </p:cNvSpPr>
          <p:nvPr>
            <p:ph type="title"/>
          </p:nvPr>
        </p:nvSpPr>
        <p:spPr>
          <a:xfrm>
            <a:off x="838200" y="365125"/>
            <a:ext cx="10515600" cy="1325563"/>
          </a:xfrm>
        </p:spPr>
        <p:txBody>
          <a:bodyPr>
            <a:normAutofit/>
          </a:bodyPr>
          <a:lstStyle/>
          <a:p>
            <a:r>
              <a:rPr lang="nl-NL" sz="4000" dirty="0">
                <a:solidFill>
                  <a:schemeClr val="bg1"/>
                </a:solidFill>
                <a:latin typeface="Montserrat ExtraBold" panose="00000900000000000000" pitchFamily="2" charset="0"/>
                <a:ea typeface="+mn-ea"/>
                <a:cs typeface="+mn-cs"/>
              </a:rPr>
              <a:t>Onze Oplossing</a:t>
            </a:r>
          </a:p>
        </p:txBody>
      </p:sp>
      <p:sp>
        <p:nvSpPr>
          <p:cNvPr id="3" name="Tijdelijke aanduiding voor inhoud 2">
            <a:extLst>
              <a:ext uri="{FF2B5EF4-FFF2-40B4-BE49-F238E27FC236}">
                <a16:creationId xmlns:a16="http://schemas.microsoft.com/office/drawing/2014/main" id="{AC678BA3-EB12-4E88-BC09-9F7623F3924C}"/>
              </a:ext>
            </a:extLst>
          </p:cNvPr>
          <p:cNvSpPr>
            <a:spLocks noGrp="1"/>
          </p:cNvSpPr>
          <p:nvPr>
            <p:ph idx="1"/>
          </p:nvPr>
        </p:nvSpPr>
        <p:spPr>
          <a:noFill/>
        </p:spPr>
        <p:txBody>
          <a:bodyPr/>
          <a:lstStyle/>
          <a:p>
            <a:pPr>
              <a:buBlip>
                <a:blip r:embed="rId4"/>
              </a:buBlip>
            </a:pPr>
            <a:r>
              <a:rPr lang="nl-NL" dirty="0">
                <a:solidFill>
                  <a:schemeClr val="bg1"/>
                </a:solidFill>
                <a:latin typeface="Roboto Slab thin" pitchFamily="2" charset="0"/>
                <a:ea typeface="Roboto Slab thin" pitchFamily="2" charset="0"/>
              </a:rPr>
              <a:t> </a:t>
            </a:r>
            <a:r>
              <a:rPr lang="nl-NL" sz="3200" dirty="0" err="1">
                <a:solidFill>
                  <a:schemeClr val="bg1"/>
                </a:solidFill>
              </a:rPr>
              <a:t>Webportaal</a:t>
            </a:r>
            <a:endParaRPr lang="nl-NL" sz="3200" dirty="0">
              <a:solidFill>
                <a:schemeClr val="bg1"/>
              </a:solidFill>
            </a:endParaRPr>
          </a:p>
          <a:p>
            <a:pPr>
              <a:buBlip>
                <a:blip r:embed="rId4"/>
              </a:buBlip>
            </a:pPr>
            <a:r>
              <a:rPr lang="nl-NL" sz="3200" dirty="0">
                <a:solidFill>
                  <a:schemeClr val="bg1"/>
                </a:solidFill>
              </a:rPr>
              <a:t> vergelijken ben bekijken</a:t>
            </a:r>
          </a:p>
          <a:p>
            <a:pPr>
              <a:buBlip>
                <a:blip r:embed="rId4"/>
              </a:buBlip>
            </a:pPr>
            <a:r>
              <a:rPr lang="nl-NL" sz="3200" dirty="0">
                <a:solidFill>
                  <a:schemeClr val="bg1"/>
                </a:solidFill>
              </a:rPr>
              <a:t> aanbod lokale clubs</a:t>
            </a:r>
          </a:p>
          <a:p>
            <a:pPr>
              <a:buBlip>
                <a:blip r:embed="rId4"/>
              </a:buBlip>
            </a:pPr>
            <a:r>
              <a:rPr lang="nl-NL" sz="3200" dirty="0">
                <a:solidFill>
                  <a:schemeClr val="bg1"/>
                </a:solidFill>
              </a:rPr>
              <a:t> login voor trainers</a:t>
            </a:r>
          </a:p>
          <a:p>
            <a:pPr>
              <a:buBlip>
                <a:blip r:embed="rId4"/>
              </a:buBlip>
            </a:pPr>
            <a:r>
              <a:rPr lang="nl-NL" sz="3200" dirty="0">
                <a:solidFill>
                  <a:schemeClr val="bg1"/>
                </a:solidFill>
              </a:rPr>
              <a:t> kunnen trainingen plannen</a:t>
            </a:r>
          </a:p>
        </p:txBody>
      </p:sp>
    </p:spTree>
    <p:extLst>
      <p:ext uri="{BB962C8B-B14F-4D97-AF65-F5344CB8AC3E}">
        <p14:creationId xmlns:p14="http://schemas.microsoft.com/office/powerpoint/2010/main" val="2366555610"/>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Tijdelijke aanduiding voor inhoud 4">
            <a:extLst>
              <a:ext uri="{FF2B5EF4-FFF2-40B4-BE49-F238E27FC236}">
                <a16:creationId xmlns:a16="http://schemas.microsoft.com/office/drawing/2014/main" id="{4672397C-34BD-4675-B7A7-97307530F03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
        <p:nvSpPr>
          <p:cNvPr id="6" name="Rechthoek 5">
            <a:extLst>
              <a:ext uri="{FF2B5EF4-FFF2-40B4-BE49-F238E27FC236}">
                <a16:creationId xmlns:a16="http://schemas.microsoft.com/office/drawing/2014/main" id="{259A63C0-17B4-406D-BA58-0BAF5FB17707}"/>
              </a:ext>
            </a:extLst>
          </p:cNvPr>
          <p:cNvSpPr/>
          <p:nvPr/>
        </p:nvSpPr>
        <p:spPr>
          <a:xfrm>
            <a:off x="0" y="0"/>
            <a:ext cx="6096000" cy="6858000"/>
          </a:xfrm>
          <a:prstGeom prst="rect">
            <a:avLst/>
          </a:prstGeom>
          <a:gradFill flip="none" rotWithShape="1">
            <a:gsLst>
              <a:gs pos="0">
                <a:srgbClr val="FE5922">
                  <a:lumMod val="100000"/>
                  <a:alpha val="75000"/>
                </a:srgbClr>
              </a:gs>
              <a:gs pos="100000">
                <a:srgbClr val="FF6F17">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5325B49B-14D4-485E-8839-508D823740DA}"/>
              </a:ext>
            </a:extLst>
          </p:cNvPr>
          <p:cNvSpPr>
            <a:spLocks noGrp="1"/>
          </p:cNvSpPr>
          <p:nvPr>
            <p:ph type="title"/>
          </p:nvPr>
        </p:nvSpPr>
        <p:spPr/>
        <p:txBody>
          <a:bodyPr/>
          <a:lstStyle/>
          <a:p>
            <a:r>
              <a:rPr lang="nl-NL" sz="4000" dirty="0">
                <a:solidFill>
                  <a:schemeClr val="bg1"/>
                </a:solidFill>
                <a:latin typeface="Montserrat ExtraBold" panose="00000900000000000000" pitchFamily="2" charset="0"/>
                <a:ea typeface="+mn-ea"/>
                <a:cs typeface="+mn-cs"/>
              </a:rPr>
              <a:t>Demonstratie</a:t>
            </a:r>
          </a:p>
        </p:txBody>
      </p:sp>
      <p:sp>
        <p:nvSpPr>
          <p:cNvPr id="3" name="Rechthoek: afgeronde hoeken 2">
            <a:hlinkClick r:id="rId3"/>
            <a:extLst>
              <a:ext uri="{FF2B5EF4-FFF2-40B4-BE49-F238E27FC236}">
                <a16:creationId xmlns:a16="http://schemas.microsoft.com/office/drawing/2014/main" id="{15D63461-92CF-42F5-A96F-26BB4728BABA}"/>
              </a:ext>
            </a:extLst>
          </p:cNvPr>
          <p:cNvSpPr/>
          <p:nvPr/>
        </p:nvSpPr>
        <p:spPr>
          <a:xfrm>
            <a:off x="1678158" y="3117752"/>
            <a:ext cx="2152357" cy="622495"/>
          </a:xfrm>
          <a:prstGeom prst="roundRect">
            <a:avLst/>
          </a:prstGeom>
          <a:gradFill flip="none" rotWithShape="1">
            <a:gsLst>
              <a:gs pos="0">
                <a:srgbClr val="2E428A"/>
              </a:gs>
              <a:gs pos="100000">
                <a:srgbClr val="1A245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Bezoek website</a:t>
            </a:r>
          </a:p>
        </p:txBody>
      </p:sp>
    </p:spTree>
    <p:extLst>
      <p:ext uri="{BB962C8B-B14F-4D97-AF65-F5344CB8AC3E}">
        <p14:creationId xmlns:p14="http://schemas.microsoft.com/office/powerpoint/2010/main" val="250138194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Afbeelding 5">
            <a:extLst>
              <a:ext uri="{FF2B5EF4-FFF2-40B4-BE49-F238E27FC236}">
                <a16:creationId xmlns:a16="http://schemas.microsoft.com/office/drawing/2014/main" id="{97258A32-046D-4E8D-9707-9B3C9F9614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hthoek 6">
            <a:extLst>
              <a:ext uri="{FF2B5EF4-FFF2-40B4-BE49-F238E27FC236}">
                <a16:creationId xmlns:a16="http://schemas.microsoft.com/office/drawing/2014/main" id="{A33414D4-AC37-4C7C-9564-999BDC84CF82}"/>
              </a:ext>
            </a:extLst>
          </p:cNvPr>
          <p:cNvSpPr/>
          <p:nvPr/>
        </p:nvSpPr>
        <p:spPr>
          <a:xfrm>
            <a:off x="0" y="0"/>
            <a:ext cx="12192000" cy="6858000"/>
          </a:xfrm>
          <a:prstGeom prst="rect">
            <a:avLst/>
          </a:prstGeom>
          <a:gradFill flip="none" rotWithShape="1">
            <a:gsLst>
              <a:gs pos="0">
                <a:srgbClr val="2E428A">
                  <a:alpha val="74902"/>
                </a:srgbClr>
              </a:gs>
              <a:gs pos="100000">
                <a:srgbClr val="1A245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8E667413-AD27-40E0-98C1-7F06612547CA}"/>
              </a:ext>
            </a:extLst>
          </p:cNvPr>
          <p:cNvSpPr>
            <a:spLocks noGrp="1"/>
          </p:cNvSpPr>
          <p:nvPr>
            <p:ph type="title"/>
          </p:nvPr>
        </p:nvSpPr>
        <p:spPr/>
        <p:txBody>
          <a:bodyPr>
            <a:normAutofit/>
          </a:bodyPr>
          <a:lstStyle/>
          <a:p>
            <a:r>
              <a:rPr lang="nl-NL" sz="4000" dirty="0">
                <a:solidFill>
                  <a:schemeClr val="bg1"/>
                </a:solidFill>
                <a:latin typeface="Montserrat ExtraBold" panose="00000900000000000000" pitchFamily="2" charset="0"/>
                <a:ea typeface="+mn-ea"/>
                <a:cs typeface="+mn-cs"/>
              </a:rPr>
              <a:t>Voor Wie?</a:t>
            </a:r>
          </a:p>
        </p:txBody>
      </p:sp>
      <p:sp>
        <p:nvSpPr>
          <p:cNvPr id="3" name="Tijdelijke aanduiding voor inhoud 2">
            <a:extLst>
              <a:ext uri="{FF2B5EF4-FFF2-40B4-BE49-F238E27FC236}">
                <a16:creationId xmlns:a16="http://schemas.microsoft.com/office/drawing/2014/main" id="{FDC9DED9-C193-4F8F-81BD-AD38175FB739}"/>
              </a:ext>
            </a:extLst>
          </p:cNvPr>
          <p:cNvSpPr>
            <a:spLocks noGrp="1"/>
          </p:cNvSpPr>
          <p:nvPr>
            <p:ph idx="1"/>
          </p:nvPr>
        </p:nvSpPr>
        <p:spPr/>
        <p:txBody>
          <a:bodyPr/>
          <a:lstStyle/>
          <a:p>
            <a:pPr>
              <a:buBlip>
                <a:blip r:embed="rId5"/>
              </a:buBlip>
            </a:pPr>
            <a:r>
              <a:rPr lang="nl-NL" dirty="0">
                <a:solidFill>
                  <a:schemeClr val="bg1"/>
                </a:solidFill>
                <a:latin typeface="Roboto Slab thin" pitchFamily="2" charset="0"/>
                <a:ea typeface="Roboto Slab thin" pitchFamily="2" charset="0"/>
              </a:rPr>
              <a:t> </a:t>
            </a:r>
            <a:r>
              <a:rPr lang="nl-NL" sz="3200" dirty="0">
                <a:solidFill>
                  <a:schemeClr val="bg1"/>
                </a:solidFill>
              </a:rPr>
              <a:t>Vooral Ouders</a:t>
            </a:r>
          </a:p>
          <a:p>
            <a:pPr>
              <a:buBlip>
                <a:blip r:embed="rId5"/>
              </a:buBlip>
            </a:pPr>
            <a:r>
              <a:rPr lang="nl-NL" sz="3200" dirty="0">
                <a:solidFill>
                  <a:schemeClr val="bg1"/>
                </a:solidFill>
                <a:latin typeface="Roboto Slab thin" pitchFamily="2" charset="0"/>
                <a:ea typeface="Roboto Slab thin" pitchFamily="2" charset="0"/>
              </a:rPr>
              <a:t> </a:t>
            </a:r>
            <a:r>
              <a:rPr lang="nl-NL" sz="3200" dirty="0">
                <a:solidFill>
                  <a:schemeClr val="bg1"/>
                </a:solidFill>
              </a:rPr>
              <a:t>Beste voor hun kind</a:t>
            </a:r>
          </a:p>
          <a:p>
            <a:pPr>
              <a:buBlip>
                <a:blip r:embed="rId5"/>
              </a:buBlip>
            </a:pPr>
            <a:r>
              <a:rPr lang="nl-NL" sz="3200" dirty="0">
                <a:solidFill>
                  <a:schemeClr val="bg1"/>
                </a:solidFill>
                <a:latin typeface="Roboto Slab thin" pitchFamily="2" charset="0"/>
                <a:ea typeface="Roboto Slab thin" pitchFamily="2" charset="0"/>
              </a:rPr>
              <a:t> </a:t>
            </a:r>
            <a:r>
              <a:rPr lang="nl-NL" sz="3200" dirty="0">
                <a:solidFill>
                  <a:schemeClr val="bg1"/>
                </a:solidFill>
              </a:rPr>
              <a:t>Verschillende eisen en wensen</a:t>
            </a:r>
          </a:p>
          <a:p>
            <a:pPr>
              <a:buBlip>
                <a:blip r:embed="rId5"/>
              </a:buBlip>
            </a:pPr>
            <a:r>
              <a:rPr lang="nl-NL" sz="3200" dirty="0">
                <a:solidFill>
                  <a:schemeClr val="bg1"/>
                </a:solidFill>
                <a:latin typeface="Roboto Slab thin" pitchFamily="2" charset="0"/>
                <a:ea typeface="Roboto Slab thin" pitchFamily="2" charset="0"/>
              </a:rPr>
              <a:t> </a:t>
            </a:r>
            <a:r>
              <a:rPr lang="nl-NL" sz="3200" dirty="0">
                <a:solidFill>
                  <a:schemeClr val="bg1"/>
                </a:solidFill>
              </a:rPr>
              <a:t>Trainers</a:t>
            </a:r>
          </a:p>
        </p:txBody>
      </p:sp>
    </p:spTree>
    <p:extLst>
      <p:ext uri="{BB962C8B-B14F-4D97-AF65-F5344CB8AC3E}">
        <p14:creationId xmlns:p14="http://schemas.microsoft.com/office/powerpoint/2010/main" val="26209769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Afbeelding 5">
            <a:extLst>
              <a:ext uri="{FF2B5EF4-FFF2-40B4-BE49-F238E27FC236}">
                <a16:creationId xmlns:a16="http://schemas.microsoft.com/office/drawing/2014/main" id="{97258A32-046D-4E8D-9707-9B3C9F9614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hthoek 6">
            <a:extLst>
              <a:ext uri="{FF2B5EF4-FFF2-40B4-BE49-F238E27FC236}">
                <a16:creationId xmlns:a16="http://schemas.microsoft.com/office/drawing/2014/main" id="{A33414D4-AC37-4C7C-9564-999BDC84CF82}"/>
              </a:ext>
            </a:extLst>
          </p:cNvPr>
          <p:cNvSpPr/>
          <p:nvPr/>
        </p:nvSpPr>
        <p:spPr>
          <a:xfrm>
            <a:off x="-1" y="0"/>
            <a:ext cx="12191999" cy="6858000"/>
          </a:xfrm>
          <a:prstGeom prst="rect">
            <a:avLst/>
          </a:prstGeom>
          <a:gradFill flip="none" rotWithShape="1">
            <a:gsLst>
              <a:gs pos="0">
                <a:srgbClr val="FE5922">
                  <a:lumMod val="100000"/>
                  <a:alpha val="75000"/>
                </a:srgbClr>
              </a:gs>
              <a:gs pos="100000">
                <a:srgbClr val="FF6F17">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 name="Titel 1">
            <a:extLst>
              <a:ext uri="{FF2B5EF4-FFF2-40B4-BE49-F238E27FC236}">
                <a16:creationId xmlns:a16="http://schemas.microsoft.com/office/drawing/2014/main" id="{8E667413-AD27-40E0-98C1-7F06612547CA}"/>
              </a:ext>
            </a:extLst>
          </p:cNvPr>
          <p:cNvSpPr>
            <a:spLocks noGrp="1"/>
          </p:cNvSpPr>
          <p:nvPr>
            <p:ph type="title"/>
          </p:nvPr>
        </p:nvSpPr>
        <p:spPr/>
        <p:txBody>
          <a:bodyPr>
            <a:normAutofit/>
          </a:bodyPr>
          <a:lstStyle/>
          <a:p>
            <a:r>
              <a:rPr lang="nl-NL" sz="4000" dirty="0">
                <a:solidFill>
                  <a:schemeClr val="bg1"/>
                </a:solidFill>
                <a:latin typeface="Montserrat ExtraBold" panose="00000900000000000000" pitchFamily="2" charset="0"/>
                <a:ea typeface="+mn-ea"/>
                <a:cs typeface="+mn-cs"/>
              </a:rPr>
              <a:t>Vervolgstappen</a:t>
            </a:r>
          </a:p>
        </p:txBody>
      </p:sp>
      <p:sp>
        <p:nvSpPr>
          <p:cNvPr id="3" name="Tijdelijke aanduiding voor inhoud 2">
            <a:extLst>
              <a:ext uri="{FF2B5EF4-FFF2-40B4-BE49-F238E27FC236}">
                <a16:creationId xmlns:a16="http://schemas.microsoft.com/office/drawing/2014/main" id="{FDC9DED9-C193-4F8F-81BD-AD38175FB739}"/>
              </a:ext>
            </a:extLst>
          </p:cNvPr>
          <p:cNvSpPr>
            <a:spLocks noGrp="1"/>
          </p:cNvSpPr>
          <p:nvPr>
            <p:ph idx="1"/>
          </p:nvPr>
        </p:nvSpPr>
        <p:spPr/>
        <p:txBody>
          <a:bodyPr/>
          <a:lstStyle/>
          <a:p>
            <a:pPr>
              <a:buBlip>
                <a:blip r:embed="rId5"/>
              </a:buBlip>
            </a:pPr>
            <a:r>
              <a:rPr lang="nl-NL" dirty="0">
                <a:solidFill>
                  <a:schemeClr val="bg1"/>
                </a:solidFill>
                <a:latin typeface="Roboto Slab thin" pitchFamily="2" charset="0"/>
                <a:ea typeface="Roboto Slab thin" pitchFamily="2" charset="0"/>
              </a:rPr>
              <a:t> </a:t>
            </a:r>
            <a:r>
              <a:rPr lang="nl-NL" sz="3200" dirty="0">
                <a:solidFill>
                  <a:schemeClr val="bg1"/>
                </a:solidFill>
              </a:rPr>
              <a:t>Kalender optie toevoegen </a:t>
            </a:r>
          </a:p>
          <a:p>
            <a:pPr>
              <a:buBlip>
                <a:blip r:embed="rId5"/>
              </a:buBlip>
            </a:pPr>
            <a:r>
              <a:rPr lang="nl-NL" sz="3200" dirty="0">
                <a:solidFill>
                  <a:schemeClr val="bg1"/>
                </a:solidFill>
              </a:rPr>
              <a:t> Webshop voor voetbalspullen</a:t>
            </a:r>
          </a:p>
          <a:p>
            <a:pPr>
              <a:buBlip>
                <a:blip r:embed="rId5"/>
              </a:buBlip>
            </a:pPr>
            <a:r>
              <a:rPr lang="nl-NL" sz="3200" dirty="0">
                <a:solidFill>
                  <a:schemeClr val="bg1"/>
                </a:solidFill>
              </a:rPr>
              <a:t> Chat tussen trainer en speler</a:t>
            </a:r>
          </a:p>
          <a:p>
            <a:pPr>
              <a:buBlip>
                <a:blip r:embed="rId5"/>
              </a:buBlip>
            </a:pPr>
            <a:endParaRPr lang="nl-NL" sz="3200" dirty="0">
              <a:solidFill>
                <a:schemeClr val="bg1"/>
              </a:solidFill>
            </a:endParaRPr>
          </a:p>
        </p:txBody>
      </p:sp>
    </p:spTree>
    <p:extLst>
      <p:ext uri="{BB962C8B-B14F-4D97-AF65-F5344CB8AC3E}">
        <p14:creationId xmlns:p14="http://schemas.microsoft.com/office/powerpoint/2010/main" val="31619078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Afbeelding 5">
            <a:extLst>
              <a:ext uri="{FF2B5EF4-FFF2-40B4-BE49-F238E27FC236}">
                <a16:creationId xmlns:a16="http://schemas.microsoft.com/office/drawing/2014/main" id="{97258A32-046D-4E8D-9707-9B3C9F9614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hthoek 6">
            <a:extLst>
              <a:ext uri="{FF2B5EF4-FFF2-40B4-BE49-F238E27FC236}">
                <a16:creationId xmlns:a16="http://schemas.microsoft.com/office/drawing/2014/main" id="{A33414D4-AC37-4C7C-9564-999BDC84CF82}"/>
              </a:ext>
            </a:extLst>
          </p:cNvPr>
          <p:cNvSpPr/>
          <p:nvPr/>
        </p:nvSpPr>
        <p:spPr>
          <a:xfrm>
            <a:off x="-1" y="0"/>
            <a:ext cx="6096001" cy="6858000"/>
          </a:xfrm>
          <a:prstGeom prst="rect">
            <a:avLst/>
          </a:prstGeom>
          <a:gradFill flip="none" rotWithShape="1">
            <a:gsLst>
              <a:gs pos="0">
                <a:srgbClr val="2E428A">
                  <a:alpha val="74902"/>
                </a:srgbClr>
              </a:gs>
              <a:gs pos="100000">
                <a:srgbClr val="1A245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Titel 1">
            <a:extLst>
              <a:ext uri="{FF2B5EF4-FFF2-40B4-BE49-F238E27FC236}">
                <a16:creationId xmlns:a16="http://schemas.microsoft.com/office/drawing/2014/main" id="{8E667413-AD27-40E0-98C1-7F06612547CA}"/>
              </a:ext>
            </a:extLst>
          </p:cNvPr>
          <p:cNvSpPr>
            <a:spLocks noGrp="1"/>
          </p:cNvSpPr>
          <p:nvPr>
            <p:ph type="title"/>
          </p:nvPr>
        </p:nvSpPr>
        <p:spPr/>
        <p:txBody>
          <a:bodyPr>
            <a:normAutofit/>
          </a:bodyPr>
          <a:lstStyle/>
          <a:p>
            <a:r>
              <a:rPr lang="nl-NL" sz="4000" dirty="0">
                <a:solidFill>
                  <a:schemeClr val="bg1"/>
                </a:solidFill>
                <a:latin typeface="Montserrat ExtraBold" panose="00000900000000000000" pitchFamily="2" charset="0"/>
                <a:ea typeface="+mn-ea"/>
                <a:cs typeface="+mn-cs"/>
              </a:rPr>
              <a:t>Einde</a:t>
            </a:r>
          </a:p>
        </p:txBody>
      </p:sp>
      <p:sp>
        <p:nvSpPr>
          <p:cNvPr id="3" name="Tijdelijke aanduiding voor inhoud 2">
            <a:extLst>
              <a:ext uri="{FF2B5EF4-FFF2-40B4-BE49-F238E27FC236}">
                <a16:creationId xmlns:a16="http://schemas.microsoft.com/office/drawing/2014/main" id="{FDC9DED9-C193-4F8F-81BD-AD38175FB739}"/>
              </a:ext>
            </a:extLst>
          </p:cNvPr>
          <p:cNvSpPr>
            <a:spLocks noGrp="1"/>
          </p:cNvSpPr>
          <p:nvPr>
            <p:ph idx="1"/>
          </p:nvPr>
        </p:nvSpPr>
        <p:spPr/>
        <p:txBody>
          <a:bodyPr/>
          <a:lstStyle/>
          <a:p>
            <a:pPr marL="0" indent="0">
              <a:buNone/>
            </a:pPr>
            <a:endParaRPr lang="nl-NL" sz="3200" dirty="0">
              <a:solidFill>
                <a:schemeClr val="bg1"/>
              </a:solidFill>
            </a:endParaRPr>
          </a:p>
        </p:txBody>
      </p:sp>
    </p:spTree>
    <p:extLst>
      <p:ext uri="{BB962C8B-B14F-4D97-AF65-F5344CB8AC3E}">
        <p14:creationId xmlns:p14="http://schemas.microsoft.com/office/powerpoint/2010/main" val="34877776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2"/>
</p:tagLst>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1387</TotalTime>
  <Words>288</Words>
  <Application>Microsoft Office PowerPoint</Application>
  <PresentationFormat>Breedbeeld</PresentationFormat>
  <Paragraphs>40</Paragraphs>
  <Slides>8</Slides>
  <Notes>7</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8</vt:i4>
      </vt:variant>
    </vt:vector>
  </HeadingPairs>
  <TitlesOfParts>
    <vt:vector size="14" baseType="lpstr">
      <vt:lpstr>Calibri Light</vt:lpstr>
      <vt:lpstr>Calibri</vt:lpstr>
      <vt:lpstr>Montserrat ExtraBold</vt:lpstr>
      <vt:lpstr>Arial</vt:lpstr>
      <vt:lpstr>Roboto Slab thin</vt:lpstr>
      <vt:lpstr>Kantoorthema</vt:lpstr>
      <vt:lpstr>PowerPoint-presentatie</vt:lpstr>
      <vt:lpstr>Wie zijn wij?</vt:lpstr>
      <vt:lpstr>Het Probleem</vt:lpstr>
      <vt:lpstr>Onze Oplossing</vt:lpstr>
      <vt:lpstr>Demonstratie</vt:lpstr>
      <vt:lpstr>Voor Wie?</vt:lpstr>
      <vt:lpstr>Vervolgstappen</vt:lpstr>
      <vt:lpstr>Einde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Maarten Jakobs</dc:creator>
  <cp:lastModifiedBy>Maarten Jakobs</cp:lastModifiedBy>
  <cp:revision>13</cp:revision>
  <dcterms:created xsi:type="dcterms:W3CDTF">2017-11-09T10:02:48Z</dcterms:created>
  <dcterms:modified xsi:type="dcterms:W3CDTF">2018-03-23T10:20:45Z</dcterms:modified>
</cp:coreProperties>
</file>

<file path=docProps/thumbnail.jpeg>
</file>